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57" r:id="rId4"/>
    <p:sldId id="259" r:id="rId5"/>
    <p:sldId id="262" r:id="rId6"/>
    <p:sldId id="269" r:id="rId7"/>
    <p:sldId id="265" r:id="rId8"/>
    <p:sldId id="266" r:id="rId9"/>
    <p:sldId id="260" r:id="rId10"/>
    <p:sldId id="267" r:id="rId11"/>
    <p:sldId id="268" r:id="rId12"/>
    <p:sldId id="270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0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7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36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62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1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7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0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6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6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5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8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1B570-2A31-4F51-A711-0208A3466C8A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1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Microsoft Movie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Yvonne Mwangi</a:t>
            </a:r>
          </a:p>
          <a:p>
            <a:r>
              <a:rPr lang="en-US" dirty="0" smtClean="0"/>
              <a:t>Phase 1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8596668" cy="1320800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04" y="308113"/>
            <a:ext cx="5332164" cy="3160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3" y="3498573"/>
            <a:ext cx="5494866" cy="3257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172" y="1103721"/>
            <a:ext cx="290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revenue and profitability of movies are positively correlated.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1720" y="5127115"/>
            <a:ext cx="342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production budget does not have a linear relationship with the profitability of the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8596668" cy="1320800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7815" y="1630496"/>
            <a:ext cx="290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higher rating does not necessarily translate to a higher revenue however more movies with a higher revenue had a rating of 6 and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1" y="941180"/>
            <a:ext cx="6566760" cy="4729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7815" y="3536458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 only do not predict the success of a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8596668" cy="1320800"/>
          </a:xfrm>
        </p:spPr>
        <p:txBody>
          <a:bodyPr/>
          <a:lstStyle/>
          <a:p>
            <a:r>
              <a:rPr lang="en-US" dirty="0" smtClean="0"/>
              <a:t>Findings - Genres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7815" y="163049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Adventure and Drama movies are popular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4" y="1026677"/>
            <a:ext cx="6397288" cy="4290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861"/>
          <a:stretch/>
        </p:blipFill>
        <p:spPr>
          <a:xfrm>
            <a:off x="6306354" y="2514601"/>
            <a:ext cx="3382726" cy="33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advise </a:t>
            </a:r>
            <a:r>
              <a:rPr lang="en-US" dirty="0"/>
              <a:t>Microsoft to pick the top directors Anthony Russo and Joe Russo. Since they are highly rated and they produce </a:t>
            </a:r>
            <a:r>
              <a:rPr lang="en-US" dirty="0" smtClean="0"/>
              <a:t>successful movies in revenue.</a:t>
            </a:r>
          </a:p>
          <a:p>
            <a:r>
              <a:rPr lang="en-US" dirty="0" smtClean="0"/>
              <a:t>They would be a great </a:t>
            </a:r>
            <a:r>
              <a:rPr lang="en-US" dirty="0"/>
              <a:t>option to start off the Microsoft studio </a:t>
            </a:r>
            <a:r>
              <a:rPr lang="en-US" dirty="0" smtClean="0"/>
              <a:t> and advise in matters of choices </a:t>
            </a:r>
            <a:r>
              <a:rPr lang="en-US" dirty="0"/>
              <a:t>of the genres to focus on and actors to consider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Adventure and Drama genres are popular genres to consider</a:t>
            </a:r>
          </a:p>
          <a:p>
            <a:r>
              <a:rPr lang="en-US" dirty="0"/>
              <a:t>Movie business is profitable</a:t>
            </a:r>
          </a:p>
          <a:p>
            <a:r>
              <a:rPr lang="en-US" dirty="0"/>
              <a:t>With the right choice of directors, Microsoft will succeed in this venture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5" y="0"/>
            <a:ext cx="7283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/>
          <p:nvPr/>
        </p:nvSpPr>
        <p:spPr>
          <a:xfrm>
            <a:off x="-7594" y="0"/>
            <a:ext cx="7615931" cy="685849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95AF84-4A9C-4E52-8745-816CDC8F6136}"/>
              </a:ext>
            </a:extLst>
          </p:cNvPr>
          <p:cNvCxnSpPr>
            <a:cxnSpLocks/>
          </p:cNvCxnSpPr>
          <p:nvPr/>
        </p:nvCxnSpPr>
        <p:spPr>
          <a:xfrm>
            <a:off x="5974126" y="2893672"/>
            <a:ext cx="532435" cy="92597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615306-63AE-41FF-89C3-B62D70C12273}"/>
              </a:ext>
            </a:extLst>
          </p:cNvPr>
          <p:cNvCxnSpPr>
            <a:cxnSpLocks/>
          </p:cNvCxnSpPr>
          <p:nvPr/>
        </p:nvCxnSpPr>
        <p:spPr>
          <a:xfrm>
            <a:off x="2589399" y="1470411"/>
            <a:ext cx="248189" cy="12383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7C37FC-6635-4451-92F2-6BBA29EE84ED}"/>
              </a:ext>
            </a:extLst>
          </p:cNvPr>
          <p:cNvCxnSpPr>
            <a:cxnSpLocks/>
          </p:cNvCxnSpPr>
          <p:nvPr/>
        </p:nvCxnSpPr>
        <p:spPr>
          <a:xfrm>
            <a:off x="1697982" y="2443733"/>
            <a:ext cx="211027" cy="232220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4DC11F-4C38-400F-8823-2ABD4067EF88}"/>
              </a:ext>
            </a:extLst>
          </p:cNvPr>
          <p:cNvCxnSpPr>
            <a:cxnSpLocks/>
          </p:cNvCxnSpPr>
          <p:nvPr/>
        </p:nvCxnSpPr>
        <p:spPr>
          <a:xfrm>
            <a:off x="5860263" y="3822531"/>
            <a:ext cx="163847" cy="66391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60FA3-F267-4BF8-9B7C-022912773C5B}"/>
              </a:ext>
            </a:extLst>
          </p:cNvPr>
          <p:cNvCxnSpPr>
            <a:cxnSpLocks/>
          </p:cNvCxnSpPr>
          <p:nvPr/>
        </p:nvCxnSpPr>
        <p:spPr>
          <a:xfrm>
            <a:off x="5196054" y="4676776"/>
            <a:ext cx="779505" cy="385539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F17E6-CC44-46B0-8278-9E9F433CBC7F}"/>
              </a:ext>
            </a:extLst>
          </p:cNvPr>
          <p:cNvGrpSpPr/>
          <p:nvPr/>
        </p:nvGrpSpPr>
        <p:grpSpPr>
          <a:xfrm>
            <a:off x="543613" y="361484"/>
            <a:ext cx="1925671" cy="1928161"/>
            <a:chOff x="1568450" y="1341438"/>
            <a:chExt cx="1227138" cy="12287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9FF395-6750-40CD-BD4E-0F5A835F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450" y="1341438"/>
              <a:ext cx="1227138" cy="12287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1B622D-20A8-4EC7-95CC-E64D3B10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788" y="1341438"/>
              <a:ext cx="1066800" cy="1062037"/>
            </a:xfrm>
            <a:custGeom>
              <a:avLst/>
              <a:gdLst>
                <a:gd name="T0" fmla="*/ 148 w 348"/>
                <a:gd name="T1" fmla="*/ 0 h 346"/>
                <a:gd name="T2" fmla="*/ 32 w 348"/>
                <a:gd name="T3" fmla="*/ 38 h 346"/>
                <a:gd name="T4" fmla="*/ 0 w 348"/>
                <a:gd name="T5" fmla="*/ 146 h 346"/>
                <a:gd name="T6" fmla="*/ 200 w 348"/>
                <a:gd name="T7" fmla="*/ 346 h 346"/>
                <a:gd name="T8" fmla="*/ 317 w 348"/>
                <a:gd name="T9" fmla="*/ 308 h 346"/>
                <a:gd name="T10" fmla="*/ 348 w 348"/>
                <a:gd name="T11" fmla="*/ 200 h 346"/>
                <a:gd name="T12" fmla="*/ 148 w 348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346">
                  <a:moveTo>
                    <a:pt x="148" y="0"/>
                  </a:moveTo>
                  <a:cubicBezTo>
                    <a:pt x="105" y="0"/>
                    <a:pt x="65" y="14"/>
                    <a:pt x="32" y="38"/>
                  </a:cubicBezTo>
                  <a:cubicBezTo>
                    <a:pt x="12" y="69"/>
                    <a:pt x="0" y="106"/>
                    <a:pt x="0" y="146"/>
                  </a:cubicBezTo>
                  <a:cubicBezTo>
                    <a:pt x="0" y="256"/>
                    <a:pt x="90" y="346"/>
                    <a:pt x="200" y="346"/>
                  </a:cubicBezTo>
                  <a:cubicBezTo>
                    <a:pt x="244" y="346"/>
                    <a:pt x="284" y="332"/>
                    <a:pt x="317" y="308"/>
                  </a:cubicBezTo>
                  <a:cubicBezTo>
                    <a:pt x="337" y="277"/>
                    <a:pt x="348" y="240"/>
                    <a:pt x="348" y="200"/>
                  </a:cubicBezTo>
                  <a:cubicBezTo>
                    <a:pt x="348" y="90"/>
                    <a:pt x="259" y="0"/>
                    <a:pt x="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5E6AD19-8598-4831-9119-A57AA703B074}"/>
              </a:ext>
            </a:extLst>
          </p:cNvPr>
          <p:cNvSpPr txBox="1"/>
          <p:nvPr/>
        </p:nvSpPr>
        <p:spPr>
          <a:xfrm>
            <a:off x="864877" y="1251369"/>
            <a:ext cx="128314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218987"/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 </a:t>
            </a:r>
          </a:p>
          <a:p>
            <a:pPr algn="ctr" defTabSz="1218987"/>
            <a:r>
              <a:rPr lang="en-US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Introduction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D234C1-538E-45BD-9368-98CB47EC7C08}"/>
              </a:ext>
            </a:extLst>
          </p:cNvPr>
          <p:cNvSpPr txBox="1"/>
          <p:nvPr/>
        </p:nvSpPr>
        <p:spPr>
          <a:xfrm>
            <a:off x="1178633" y="307395"/>
            <a:ext cx="655629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1.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7CFF5D-DA7E-41A3-9E52-C46A6BE9503E}"/>
              </a:ext>
            </a:extLst>
          </p:cNvPr>
          <p:cNvGrpSpPr/>
          <p:nvPr/>
        </p:nvGrpSpPr>
        <p:grpSpPr>
          <a:xfrm>
            <a:off x="2233421" y="1678780"/>
            <a:ext cx="2284350" cy="2280066"/>
            <a:chOff x="2673350" y="2247900"/>
            <a:chExt cx="1693863" cy="16906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F4D80B-CFA4-44F2-BC7B-BFE519F0A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0" y="2247900"/>
              <a:ext cx="1693863" cy="1690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4DA404-AC4A-48E8-8FB3-44428BE2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2247900"/>
              <a:ext cx="1473200" cy="1460500"/>
            </a:xfrm>
            <a:custGeom>
              <a:avLst/>
              <a:gdLst>
                <a:gd name="T0" fmla="*/ 204 w 480"/>
                <a:gd name="T1" fmla="*/ 0 h 476"/>
                <a:gd name="T2" fmla="*/ 44 w 480"/>
                <a:gd name="T3" fmla="*/ 52 h 476"/>
                <a:gd name="T4" fmla="*/ 0 w 480"/>
                <a:gd name="T5" fmla="*/ 200 h 476"/>
                <a:gd name="T6" fmla="*/ 276 w 480"/>
                <a:gd name="T7" fmla="*/ 476 h 476"/>
                <a:gd name="T8" fmla="*/ 436 w 480"/>
                <a:gd name="T9" fmla="*/ 425 h 476"/>
                <a:gd name="T10" fmla="*/ 480 w 480"/>
                <a:gd name="T11" fmla="*/ 276 h 476"/>
                <a:gd name="T12" fmla="*/ 204 w 480"/>
                <a:gd name="T13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476">
                  <a:moveTo>
                    <a:pt x="204" y="0"/>
                  </a:moveTo>
                  <a:cubicBezTo>
                    <a:pt x="144" y="0"/>
                    <a:pt x="89" y="19"/>
                    <a:pt x="44" y="52"/>
                  </a:cubicBezTo>
                  <a:cubicBezTo>
                    <a:pt x="16" y="94"/>
                    <a:pt x="0" y="146"/>
                    <a:pt x="0" y="200"/>
                  </a:cubicBezTo>
                  <a:cubicBezTo>
                    <a:pt x="0" y="353"/>
                    <a:pt x="123" y="476"/>
                    <a:pt x="276" y="476"/>
                  </a:cubicBezTo>
                  <a:cubicBezTo>
                    <a:pt x="335" y="476"/>
                    <a:pt x="391" y="457"/>
                    <a:pt x="436" y="425"/>
                  </a:cubicBezTo>
                  <a:cubicBezTo>
                    <a:pt x="464" y="382"/>
                    <a:pt x="480" y="331"/>
                    <a:pt x="480" y="276"/>
                  </a:cubicBezTo>
                  <a:cubicBezTo>
                    <a:pt x="480" y="123"/>
                    <a:pt x="356" y="0"/>
                    <a:pt x="2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0405E8-6002-422F-8506-BA2205954FAE}"/>
              </a:ext>
            </a:extLst>
          </p:cNvPr>
          <p:cNvSpPr txBox="1"/>
          <p:nvPr/>
        </p:nvSpPr>
        <p:spPr>
          <a:xfrm>
            <a:off x="2421072" y="2751450"/>
            <a:ext cx="1816557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Data Analysis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9725DC-272B-4AE8-A527-37B9268F43FD}"/>
              </a:ext>
            </a:extLst>
          </p:cNvPr>
          <p:cNvGrpSpPr/>
          <p:nvPr/>
        </p:nvGrpSpPr>
        <p:grpSpPr>
          <a:xfrm>
            <a:off x="7953311" y="3117288"/>
            <a:ext cx="3302823" cy="3342826"/>
            <a:chOff x="4213225" y="3195638"/>
            <a:chExt cx="2308225" cy="2308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2A522F-A33F-4181-BD07-403248D23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3195638"/>
              <a:ext cx="2308225" cy="23082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9EDDD1E-F4A0-4982-BD83-BD208C5BB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3195638"/>
              <a:ext cx="2009775" cy="1995487"/>
            </a:xfrm>
            <a:custGeom>
              <a:avLst/>
              <a:gdLst>
                <a:gd name="T0" fmla="*/ 279 w 655"/>
                <a:gd name="T1" fmla="*/ 0 h 650"/>
                <a:gd name="T2" fmla="*/ 60 w 655"/>
                <a:gd name="T3" fmla="*/ 71 h 650"/>
                <a:gd name="T4" fmla="*/ 0 w 655"/>
                <a:gd name="T5" fmla="*/ 274 h 650"/>
                <a:gd name="T6" fmla="*/ 376 w 655"/>
                <a:gd name="T7" fmla="*/ 650 h 650"/>
                <a:gd name="T8" fmla="*/ 595 w 655"/>
                <a:gd name="T9" fmla="*/ 579 h 650"/>
                <a:gd name="T10" fmla="*/ 655 w 655"/>
                <a:gd name="T11" fmla="*/ 376 h 650"/>
                <a:gd name="T12" fmla="*/ 279 w 655"/>
                <a:gd name="T13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650">
                  <a:moveTo>
                    <a:pt x="279" y="0"/>
                  </a:moveTo>
                  <a:cubicBezTo>
                    <a:pt x="197" y="0"/>
                    <a:pt x="122" y="26"/>
                    <a:pt x="60" y="71"/>
                  </a:cubicBezTo>
                  <a:cubicBezTo>
                    <a:pt x="22" y="129"/>
                    <a:pt x="0" y="199"/>
                    <a:pt x="0" y="274"/>
                  </a:cubicBezTo>
                  <a:cubicBezTo>
                    <a:pt x="0" y="481"/>
                    <a:pt x="169" y="650"/>
                    <a:pt x="376" y="650"/>
                  </a:cubicBezTo>
                  <a:cubicBezTo>
                    <a:pt x="458" y="650"/>
                    <a:pt x="533" y="623"/>
                    <a:pt x="595" y="579"/>
                  </a:cubicBezTo>
                  <a:cubicBezTo>
                    <a:pt x="633" y="521"/>
                    <a:pt x="655" y="451"/>
                    <a:pt x="655" y="376"/>
                  </a:cubicBezTo>
                  <a:cubicBezTo>
                    <a:pt x="655" y="169"/>
                    <a:pt x="486" y="0"/>
                    <a:pt x="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8DACAC-4F0F-447E-BCAB-2ECE8A0F96F0}"/>
              </a:ext>
            </a:extLst>
          </p:cNvPr>
          <p:cNvGrpSpPr/>
          <p:nvPr/>
        </p:nvGrpSpPr>
        <p:grpSpPr>
          <a:xfrm>
            <a:off x="4583766" y="2601794"/>
            <a:ext cx="3091304" cy="2942672"/>
            <a:chOff x="2673350" y="2247900"/>
            <a:chExt cx="1693863" cy="169068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9F2B28-8E4C-47E6-ACDE-8D3F8F3B0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0" y="2247900"/>
              <a:ext cx="1693863" cy="1690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1CA2FD2D-2395-4B0E-9436-787A39F95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2247900"/>
              <a:ext cx="1473200" cy="1460500"/>
            </a:xfrm>
            <a:custGeom>
              <a:avLst/>
              <a:gdLst>
                <a:gd name="T0" fmla="*/ 204 w 480"/>
                <a:gd name="T1" fmla="*/ 0 h 476"/>
                <a:gd name="T2" fmla="*/ 44 w 480"/>
                <a:gd name="T3" fmla="*/ 52 h 476"/>
                <a:gd name="T4" fmla="*/ 0 w 480"/>
                <a:gd name="T5" fmla="*/ 200 h 476"/>
                <a:gd name="T6" fmla="*/ 276 w 480"/>
                <a:gd name="T7" fmla="*/ 476 h 476"/>
                <a:gd name="T8" fmla="*/ 436 w 480"/>
                <a:gd name="T9" fmla="*/ 425 h 476"/>
                <a:gd name="T10" fmla="*/ 480 w 480"/>
                <a:gd name="T11" fmla="*/ 276 h 476"/>
                <a:gd name="T12" fmla="*/ 204 w 480"/>
                <a:gd name="T13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476">
                  <a:moveTo>
                    <a:pt x="204" y="0"/>
                  </a:moveTo>
                  <a:cubicBezTo>
                    <a:pt x="144" y="0"/>
                    <a:pt x="89" y="19"/>
                    <a:pt x="44" y="52"/>
                  </a:cubicBezTo>
                  <a:cubicBezTo>
                    <a:pt x="16" y="94"/>
                    <a:pt x="0" y="146"/>
                    <a:pt x="0" y="200"/>
                  </a:cubicBezTo>
                  <a:cubicBezTo>
                    <a:pt x="0" y="353"/>
                    <a:pt x="123" y="476"/>
                    <a:pt x="276" y="476"/>
                  </a:cubicBezTo>
                  <a:cubicBezTo>
                    <a:pt x="335" y="476"/>
                    <a:pt x="391" y="457"/>
                    <a:pt x="436" y="425"/>
                  </a:cubicBezTo>
                  <a:cubicBezTo>
                    <a:pt x="464" y="382"/>
                    <a:pt x="480" y="331"/>
                    <a:pt x="480" y="276"/>
                  </a:cubicBezTo>
                  <a:cubicBezTo>
                    <a:pt x="480" y="123"/>
                    <a:pt x="356" y="0"/>
                    <a:pt x="2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A1E679-74F2-416E-8282-4BD43C90D122}"/>
              </a:ext>
            </a:extLst>
          </p:cNvPr>
          <p:cNvSpPr txBox="1"/>
          <p:nvPr/>
        </p:nvSpPr>
        <p:spPr>
          <a:xfrm>
            <a:off x="5126819" y="3968076"/>
            <a:ext cx="200520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Findings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6E440E-5662-42E4-9715-DC150DD4DA43}"/>
              </a:ext>
            </a:extLst>
          </p:cNvPr>
          <p:cNvCxnSpPr>
            <a:cxnSpLocks/>
          </p:cNvCxnSpPr>
          <p:nvPr/>
        </p:nvCxnSpPr>
        <p:spPr>
          <a:xfrm>
            <a:off x="4718461" y="2617299"/>
            <a:ext cx="357693" cy="87432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6BBC0E-3193-4FA4-A1AD-DD10B48E40BD}"/>
              </a:ext>
            </a:extLst>
          </p:cNvPr>
          <p:cNvCxnSpPr>
            <a:cxnSpLocks/>
          </p:cNvCxnSpPr>
          <p:nvPr/>
        </p:nvCxnSpPr>
        <p:spPr>
          <a:xfrm>
            <a:off x="3917675" y="4029838"/>
            <a:ext cx="397566" cy="238539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6FAAF3-83A8-446F-836D-BF652FAD1F65}"/>
              </a:ext>
            </a:extLst>
          </p:cNvPr>
          <p:cNvCxnSpPr>
            <a:cxnSpLocks/>
          </p:cNvCxnSpPr>
          <p:nvPr/>
        </p:nvCxnSpPr>
        <p:spPr>
          <a:xfrm>
            <a:off x="7180814" y="5528946"/>
            <a:ext cx="980660" cy="251792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F91139-47B1-4CA5-89CF-AC151CB74674}"/>
              </a:ext>
            </a:extLst>
          </p:cNvPr>
          <p:cNvCxnSpPr>
            <a:cxnSpLocks/>
          </p:cNvCxnSpPr>
          <p:nvPr/>
        </p:nvCxnSpPr>
        <p:spPr>
          <a:xfrm flipV="1">
            <a:off x="7489067" y="2809462"/>
            <a:ext cx="1113183" cy="9276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93617A-F36C-48A1-9097-11E62C516541}"/>
              </a:ext>
            </a:extLst>
          </p:cNvPr>
          <p:cNvCxnSpPr>
            <a:cxnSpLocks/>
          </p:cNvCxnSpPr>
          <p:nvPr/>
        </p:nvCxnSpPr>
        <p:spPr>
          <a:xfrm>
            <a:off x="7793866" y="3617846"/>
            <a:ext cx="251792" cy="26503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D9C0DE-BD93-43E7-94C3-A54D0B8B3567}"/>
              </a:ext>
            </a:extLst>
          </p:cNvPr>
          <p:cNvCxnSpPr>
            <a:cxnSpLocks/>
          </p:cNvCxnSpPr>
          <p:nvPr/>
        </p:nvCxnSpPr>
        <p:spPr>
          <a:xfrm>
            <a:off x="7608337" y="4850298"/>
            <a:ext cx="253201" cy="5487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B76E10-85F3-47F6-BBAE-CBDF5A27DCE9}"/>
              </a:ext>
            </a:extLst>
          </p:cNvPr>
          <p:cNvCxnSpPr>
            <a:cxnSpLocks/>
          </p:cNvCxnSpPr>
          <p:nvPr/>
        </p:nvCxnSpPr>
        <p:spPr>
          <a:xfrm>
            <a:off x="4487120" y="3367003"/>
            <a:ext cx="123539" cy="5087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3">
            <a:extLst>
              <a:ext uri="{FF2B5EF4-FFF2-40B4-BE49-F238E27FC236}">
                <a16:creationId xmlns:a16="http://schemas.microsoft.com/office/drawing/2014/main" id="{E9B17C8A-9B78-432B-8954-AF1D16404386}"/>
              </a:ext>
            </a:extLst>
          </p:cNvPr>
          <p:cNvSpPr>
            <a:spLocks/>
          </p:cNvSpPr>
          <p:nvPr/>
        </p:nvSpPr>
        <p:spPr bwMode="auto">
          <a:xfrm>
            <a:off x="39535" y="2594401"/>
            <a:ext cx="7678738" cy="4297362"/>
          </a:xfrm>
          <a:custGeom>
            <a:avLst/>
            <a:gdLst>
              <a:gd name="T0" fmla="*/ 0 w 2502"/>
              <a:gd name="T1" fmla="*/ 0 h 1400"/>
              <a:gd name="T2" fmla="*/ 0 w 2502"/>
              <a:gd name="T3" fmla="*/ 1400 h 1400"/>
              <a:gd name="T4" fmla="*/ 2502 w 2502"/>
              <a:gd name="T5" fmla="*/ 1400 h 1400"/>
              <a:gd name="T6" fmla="*/ 976 w 2502"/>
              <a:gd name="T7" fmla="*/ 746 h 1400"/>
              <a:gd name="T8" fmla="*/ 0 w 2502"/>
              <a:gd name="T9" fmla="*/ 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2" h="1400">
                <a:moveTo>
                  <a:pt x="0" y="0"/>
                </a:moveTo>
                <a:cubicBezTo>
                  <a:pt x="0" y="1400"/>
                  <a:pt x="0" y="1400"/>
                  <a:pt x="0" y="1400"/>
                </a:cubicBezTo>
                <a:cubicBezTo>
                  <a:pt x="2502" y="1400"/>
                  <a:pt x="2502" y="1400"/>
                  <a:pt x="2502" y="1400"/>
                </a:cubicBezTo>
                <a:cubicBezTo>
                  <a:pt x="2502" y="1400"/>
                  <a:pt x="1553" y="1261"/>
                  <a:pt x="976" y="746"/>
                </a:cubicBezTo>
                <a:cubicBezTo>
                  <a:pt x="400" y="232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C1461ADC-16BB-45BE-9C04-F1558D695951}"/>
              </a:ext>
            </a:extLst>
          </p:cNvPr>
          <p:cNvSpPr>
            <a:spLocks/>
          </p:cNvSpPr>
          <p:nvPr/>
        </p:nvSpPr>
        <p:spPr bwMode="auto">
          <a:xfrm>
            <a:off x="-7594" y="1509714"/>
            <a:ext cx="3124200" cy="3470275"/>
          </a:xfrm>
          <a:custGeom>
            <a:avLst/>
            <a:gdLst>
              <a:gd name="T0" fmla="*/ 831 w 1018"/>
              <a:gd name="T1" fmla="*/ 842 h 1130"/>
              <a:gd name="T2" fmla="*/ 235 w 1018"/>
              <a:gd name="T3" fmla="*/ 341 h 1130"/>
              <a:gd name="T4" fmla="*/ 0 w 1018"/>
              <a:gd name="T5" fmla="*/ 0 h 1130"/>
              <a:gd name="T6" fmla="*/ 0 w 1018"/>
              <a:gd name="T7" fmla="*/ 1076 h 1130"/>
              <a:gd name="T8" fmla="*/ 584 w 1018"/>
              <a:gd name="T9" fmla="*/ 1069 h 1130"/>
              <a:gd name="T10" fmla="*/ 831 w 1018"/>
              <a:gd name="T11" fmla="*/ 842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8" h="1130">
                <a:moveTo>
                  <a:pt x="831" y="842"/>
                </a:moveTo>
                <a:cubicBezTo>
                  <a:pt x="772" y="778"/>
                  <a:pt x="393" y="506"/>
                  <a:pt x="235" y="341"/>
                </a:cubicBezTo>
                <a:cubicBezTo>
                  <a:pt x="138" y="240"/>
                  <a:pt x="54" y="107"/>
                  <a:pt x="0" y="0"/>
                </a:cubicBezTo>
                <a:cubicBezTo>
                  <a:pt x="0" y="1076"/>
                  <a:pt x="0" y="1076"/>
                  <a:pt x="0" y="1076"/>
                </a:cubicBezTo>
                <a:cubicBezTo>
                  <a:pt x="92" y="1101"/>
                  <a:pt x="286" y="1130"/>
                  <a:pt x="584" y="1069"/>
                </a:cubicBezTo>
                <a:cubicBezTo>
                  <a:pt x="1018" y="981"/>
                  <a:pt x="889" y="906"/>
                  <a:pt x="831" y="8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6" name="Freeform 15">
            <a:extLst>
              <a:ext uri="{FF2B5EF4-FFF2-40B4-BE49-F238E27FC236}">
                <a16:creationId xmlns:a16="http://schemas.microsoft.com/office/drawing/2014/main" id="{12B03B80-2E5D-48C5-80F2-C3935E730501}"/>
              </a:ext>
            </a:extLst>
          </p:cNvPr>
          <p:cNvSpPr>
            <a:spLocks/>
          </p:cNvSpPr>
          <p:nvPr/>
        </p:nvSpPr>
        <p:spPr bwMode="auto">
          <a:xfrm>
            <a:off x="120995" y="4398964"/>
            <a:ext cx="2614613" cy="555625"/>
          </a:xfrm>
          <a:custGeom>
            <a:avLst/>
            <a:gdLst>
              <a:gd name="T0" fmla="*/ 542 w 852"/>
              <a:gd name="T1" fmla="*/ 128 h 181"/>
              <a:gd name="T2" fmla="*/ 852 w 852"/>
              <a:gd name="T3" fmla="*/ 0 h 181"/>
              <a:gd name="T4" fmla="*/ 852 w 852"/>
              <a:gd name="T5" fmla="*/ 0 h 181"/>
              <a:gd name="T6" fmla="*/ 374 w 852"/>
              <a:gd name="T7" fmla="*/ 112 h 181"/>
              <a:gd name="T8" fmla="*/ 0 w 852"/>
              <a:gd name="T9" fmla="*/ 145 h 181"/>
              <a:gd name="T10" fmla="*/ 542 w 852"/>
              <a:gd name="T11" fmla="*/ 128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181">
                <a:moveTo>
                  <a:pt x="542" y="128"/>
                </a:moveTo>
                <a:cubicBezTo>
                  <a:pt x="769" y="82"/>
                  <a:pt x="842" y="40"/>
                  <a:pt x="852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757" y="124"/>
                  <a:pt x="374" y="112"/>
                  <a:pt x="374" y="112"/>
                </a:cubicBezTo>
                <a:cubicBezTo>
                  <a:pt x="210" y="168"/>
                  <a:pt x="67" y="156"/>
                  <a:pt x="0" y="145"/>
                </a:cubicBezTo>
                <a:cubicBezTo>
                  <a:pt x="103" y="166"/>
                  <a:pt x="284" y="181"/>
                  <a:pt x="542" y="1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CE159439-CD45-49DB-9896-47463921C656}"/>
              </a:ext>
            </a:extLst>
          </p:cNvPr>
          <p:cNvSpPr>
            <a:spLocks/>
          </p:cNvSpPr>
          <p:nvPr/>
        </p:nvSpPr>
        <p:spPr bwMode="auto">
          <a:xfrm>
            <a:off x="-7594" y="1141413"/>
            <a:ext cx="917575" cy="1708150"/>
          </a:xfrm>
          <a:custGeom>
            <a:avLst/>
            <a:gdLst>
              <a:gd name="T0" fmla="*/ 152 w 299"/>
              <a:gd name="T1" fmla="*/ 285 h 556"/>
              <a:gd name="T2" fmla="*/ 0 w 299"/>
              <a:gd name="T3" fmla="*/ 0 h 556"/>
              <a:gd name="T4" fmla="*/ 0 w 299"/>
              <a:gd name="T5" fmla="*/ 539 h 556"/>
              <a:gd name="T6" fmla="*/ 108 w 299"/>
              <a:gd name="T7" fmla="*/ 555 h 556"/>
              <a:gd name="T8" fmla="*/ 295 w 299"/>
              <a:gd name="T9" fmla="*/ 455 h 556"/>
              <a:gd name="T10" fmla="*/ 152 w 299"/>
              <a:gd name="T11" fmla="*/ 285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556">
                <a:moveTo>
                  <a:pt x="152" y="285"/>
                </a:moveTo>
                <a:cubicBezTo>
                  <a:pt x="113" y="236"/>
                  <a:pt x="41" y="120"/>
                  <a:pt x="0" y="0"/>
                </a:cubicBezTo>
                <a:cubicBezTo>
                  <a:pt x="0" y="539"/>
                  <a:pt x="0" y="539"/>
                  <a:pt x="0" y="539"/>
                </a:cubicBezTo>
                <a:cubicBezTo>
                  <a:pt x="36" y="549"/>
                  <a:pt x="74" y="556"/>
                  <a:pt x="108" y="555"/>
                </a:cubicBezTo>
                <a:cubicBezTo>
                  <a:pt x="215" y="554"/>
                  <a:pt x="290" y="494"/>
                  <a:pt x="295" y="455"/>
                </a:cubicBezTo>
                <a:cubicBezTo>
                  <a:pt x="299" y="417"/>
                  <a:pt x="204" y="349"/>
                  <a:pt x="152" y="28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0" name="Freeform 17">
            <a:extLst>
              <a:ext uri="{FF2B5EF4-FFF2-40B4-BE49-F238E27FC236}">
                <a16:creationId xmlns:a16="http://schemas.microsoft.com/office/drawing/2014/main" id="{6E280336-7E9B-4C5C-B2D7-71B4254CB7C3}"/>
              </a:ext>
            </a:extLst>
          </p:cNvPr>
          <p:cNvSpPr>
            <a:spLocks/>
          </p:cNvSpPr>
          <p:nvPr/>
        </p:nvSpPr>
        <p:spPr bwMode="auto">
          <a:xfrm>
            <a:off x="4764" y="2538414"/>
            <a:ext cx="904875" cy="344487"/>
          </a:xfrm>
          <a:custGeom>
            <a:avLst/>
            <a:gdLst>
              <a:gd name="T0" fmla="*/ 295 w 295"/>
              <a:gd name="T1" fmla="*/ 0 h 112"/>
              <a:gd name="T2" fmla="*/ 191 w 295"/>
              <a:gd name="T3" fmla="*/ 65 h 112"/>
              <a:gd name="T4" fmla="*/ 0 w 295"/>
              <a:gd name="T5" fmla="*/ 84 h 112"/>
              <a:gd name="T6" fmla="*/ 108 w 295"/>
              <a:gd name="T7" fmla="*/ 100 h 112"/>
              <a:gd name="T8" fmla="*/ 295 w 295"/>
              <a:gd name="T9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112">
                <a:moveTo>
                  <a:pt x="295" y="0"/>
                </a:moveTo>
                <a:cubicBezTo>
                  <a:pt x="271" y="69"/>
                  <a:pt x="191" y="65"/>
                  <a:pt x="191" y="65"/>
                </a:cubicBezTo>
                <a:cubicBezTo>
                  <a:pt x="144" y="112"/>
                  <a:pt x="2" y="85"/>
                  <a:pt x="0" y="84"/>
                </a:cubicBezTo>
                <a:cubicBezTo>
                  <a:pt x="36" y="94"/>
                  <a:pt x="74" y="101"/>
                  <a:pt x="108" y="100"/>
                </a:cubicBezTo>
                <a:cubicBezTo>
                  <a:pt x="215" y="99"/>
                  <a:pt x="290" y="39"/>
                  <a:pt x="2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0DD5D8E-38B9-4F35-B442-84E42876FB47}"/>
              </a:ext>
            </a:extLst>
          </p:cNvPr>
          <p:cNvSpPr txBox="1">
            <a:spLocks/>
          </p:cNvSpPr>
          <p:nvPr/>
        </p:nvSpPr>
        <p:spPr>
          <a:xfrm>
            <a:off x="1021589" y="274640"/>
            <a:ext cx="10969943" cy="71108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solidFill>
                  <a:prstClr val="white"/>
                </a:solidFill>
              </a:rPr>
              <a:t>Agenda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ED1F44-9153-45F9-84A8-4D5C20A02693}"/>
              </a:ext>
            </a:extLst>
          </p:cNvPr>
          <p:cNvSpPr txBox="1"/>
          <p:nvPr/>
        </p:nvSpPr>
        <p:spPr>
          <a:xfrm>
            <a:off x="2901821" y="1949159"/>
            <a:ext cx="97708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2.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524E0F-185A-4724-B432-F3429A726C62}"/>
              </a:ext>
            </a:extLst>
          </p:cNvPr>
          <p:cNvSpPr txBox="1"/>
          <p:nvPr/>
        </p:nvSpPr>
        <p:spPr>
          <a:xfrm>
            <a:off x="5640877" y="3115910"/>
            <a:ext cx="97708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3.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6BB50A-A7FC-4DA3-B91F-5694A37EE526}"/>
              </a:ext>
            </a:extLst>
          </p:cNvPr>
          <p:cNvSpPr txBox="1"/>
          <p:nvPr/>
        </p:nvSpPr>
        <p:spPr>
          <a:xfrm>
            <a:off x="8761788" y="3316904"/>
            <a:ext cx="1904058" cy="109048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4.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030551-58EC-47D4-B2C4-9EEF6C6EE453}"/>
              </a:ext>
            </a:extLst>
          </p:cNvPr>
          <p:cNvSpPr txBox="1"/>
          <p:nvPr/>
        </p:nvSpPr>
        <p:spPr>
          <a:xfrm>
            <a:off x="8602251" y="4435306"/>
            <a:ext cx="233079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Recommendations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7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Problem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</a:t>
            </a:r>
            <a:r>
              <a:rPr lang="en-US" dirty="0"/>
              <a:t>have decided to create a new movie studio.</a:t>
            </a:r>
          </a:p>
          <a:p>
            <a:r>
              <a:rPr lang="en-US" dirty="0" smtClean="0"/>
              <a:t>I have been charged with exploring </a:t>
            </a:r>
            <a:r>
              <a:rPr lang="en-US" dirty="0"/>
              <a:t>what types of films are currently doing the best at the box office.</a:t>
            </a:r>
          </a:p>
          <a:p>
            <a:r>
              <a:rPr lang="en-US" dirty="0"/>
              <a:t>My task is to translate those findings into </a:t>
            </a:r>
            <a:r>
              <a:rPr lang="en-US" b="1" dirty="0"/>
              <a:t>actionable insights </a:t>
            </a:r>
            <a:r>
              <a:rPr lang="en-US" dirty="0"/>
              <a:t>that the head of Microsoft's new movie studio can use to help decide </a:t>
            </a:r>
            <a:r>
              <a:rPr lang="en-US" b="1" dirty="0"/>
              <a:t>what type of films to create.</a:t>
            </a:r>
          </a:p>
        </p:txBody>
      </p:sp>
    </p:spTree>
    <p:extLst>
      <p:ext uri="{BB962C8B-B14F-4D97-AF65-F5344CB8AC3E}">
        <p14:creationId xmlns:p14="http://schemas.microsoft.com/office/powerpoint/2010/main" val="3701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– Data source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data used in this analysis is from </a:t>
            </a:r>
            <a:r>
              <a:rPr lang="en-US" dirty="0" smtClean="0"/>
              <a:t>movie </a:t>
            </a:r>
            <a:r>
              <a:rPr lang="en-US" dirty="0"/>
              <a:t>datasets from the following sources:</a:t>
            </a:r>
          </a:p>
          <a:p>
            <a:r>
              <a:rPr lang="en-US" dirty="0"/>
              <a:t>Box Office </a:t>
            </a:r>
            <a:r>
              <a:rPr lang="en-US" dirty="0" smtClean="0"/>
              <a:t>Mojo</a:t>
            </a:r>
          </a:p>
          <a:p>
            <a:r>
              <a:rPr lang="en-US" dirty="0" smtClean="0"/>
              <a:t>IMDB</a:t>
            </a:r>
          </a:p>
          <a:p>
            <a:r>
              <a:rPr lang="en-US" dirty="0" smtClean="0"/>
              <a:t>Rotten Tomatoes</a:t>
            </a:r>
          </a:p>
          <a:p>
            <a:r>
              <a:rPr lang="en-US" dirty="0" smtClean="0"/>
              <a:t>TheMovieDB </a:t>
            </a:r>
            <a:r>
              <a:rPr lang="en-US" dirty="0"/>
              <a:t>and </a:t>
            </a:r>
            <a:endParaRPr lang="en-US" dirty="0" smtClean="0"/>
          </a:p>
          <a:p>
            <a:r>
              <a:rPr lang="en-US" dirty="0" smtClean="0"/>
              <a:t>The Number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- Data set limitations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Pros</a:t>
            </a:r>
          </a:p>
          <a:p>
            <a:r>
              <a:rPr lang="en-US" dirty="0" smtClean="0"/>
              <a:t>Sufficiently large data sets</a:t>
            </a:r>
          </a:p>
          <a:p>
            <a:r>
              <a:rPr lang="en-US" dirty="0" smtClean="0"/>
              <a:t>Varied information to allow various analysis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Cons</a:t>
            </a:r>
          </a:p>
          <a:p>
            <a:r>
              <a:rPr lang="en-US" dirty="0" smtClean="0"/>
              <a:t>A </a:t>
            </a:r>
            <a:r>
              <a:rPr lang="en-US" dirty="0"/>
              <a:t>great number of duplicates due after merging tables</a:t>
            </a:r>
          </a:p>
          <a:p>
            <a:r>
              <a:rPr lang="en-US" dirty="0"/>
              <a:t>Missing data in some of the data sets. </a:t>
            </a:r>
            <a:endParaRPr lang="en-US" dirty="0" smtClean="0"/>
          </a:p>
          <a:p>
            <a:r>
              <a:rPr lang="en-US" dirty="0" smtClean="0"/>
              <a:t>Discrepancies in some of the data sets for instance finding a movie with two different tconst ids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– Data source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data set contains movies created between 2010 and 2019.</a:t>
            </a:r>
          </a:p>
          <a:p>
            <a:endParaRPr lang="en-US" dirty="0"/>
          </a:p>
          <a:p>
            <a:r>
              <a:rPr lang="en-US" dirty="0"/>
              <a:t>The average length of the movies is 105 </a:t>
            </a:r>
            <a:r>
              <a:rPr lang="en-US" dirty="0" smtClean="0"/>
              <a:t>minutes. The </a:t>
            </a:r>
            <a:r>
              <a:rPr lang="en-US" dirty="0"/>
              <a:t>longest movie is 192 minutes.</a:t>
            </a:r>
          </a:p>
          <a:p>
            <a:endParaRPr lang="en-US" dirty="0"/>
          </a:p>
          <a:p>
            <a:r>
              <a:rPr lang="en-US" dirty="0"/>
              <a:t>The average rating of these movies is 6.4. The lowest rating is 1.6 while the highest rating is 9.2.</a:t>
            </a:r>
          </a:p>
          <a:p>
            <a:endParaRPr lang="en-US" dirty="0"/>
          </a:p>
          <a:p>
            <a:r>
              <a:rPr lang="en-US" dirty="0"/>
              <a:t>The average budget for production of the movies is USD 4.66M. The lowest budget is USD 100000, while highest bud get is USD 3.79M</a:t>
            </a:r>
          </a:p>
          <a:p>
            <a:endParaRPr lang="en-US" dirty="0"/>
          </a:p>
          <a:p>
            <a:r>
              <a:rPr lang="en-US" dirty="0"/>
              <a:t>The average revenue for the movies is USD 1.58B . </a:t>
            </a:r>
            <a:r>
              <a:rPr lang="en-US" dirty="0" smtClean="0"/>
              <a:t>There are movies that did not generate revenue </a:t>
            </a:r>
            <a:r>
              <a:rPr lang="en-US" dirty="0"/>
              <a:t>, while </a:t>
            </a:r>
            <a:r>
              <a:rPr lang="en-US" dirty="0" smtClean="0"/>
              <a:t>the one with the </a:t>
            </a:r>
            <a:r>
              <a:rPr lang="en-US" dirty="0"/>
              <a:t>highest revenue is USD 2.04B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926" y="221974"/>
            <a:ext cx="8596668" cy="1320800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6" y="1379468"/>
            <a:ext cx="4627907" cy="3333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17" y="1379468"/>
            <a:ext cx="4663876" cy="3333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1296" y="5307496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revenue $ 1.58B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6974" y="530749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number of movies per year – 173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2314344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Findings – Top movies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3" y="3210339"/>
            <a:ext cx="6103795" cy="3535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64" y="294033"/>
            <a:ext cx="5748211" cy="3055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406" y="1643408"/>
            <a:ext cx="290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Avengers movies was both highly rated and generated high revenue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73" y="3431373"/>
            <a:ext cx="2236363" cy="3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2344162" cy="1760192"/>
          </a:xfrm>
        </p:spPr>
        <p:txBody>
          <a:bodyPr>
            <a:normAutofit/>
          </a:bodyPr>
          <a:lstStyle/>
          <a:p>
            <a:r>
              <a:rPr lang="en-US" dirty="0" smtClean="0"/>
              <a:t>Findings – Top directors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9" y="3347416"/>
            <a:ext cx="5512852" cy="33316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0804" y="2083257"/>
            <a:ext cx="3603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Anthony Russo is a highly rated producer whose movies are profitable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484" y="136302"/>
            <a:ext cx="5282530" cy="329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49" y="3429000"/>
            <a:ext cx="2193590" cy="32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86</TotalTime>
  <Words>476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 Light</vt:lpstr>
      <vt:lpstr>Helvetica Neue</vt:lpstr>
      <vt:lpstr>Segoe UI</vt:lpstr>
      <vt:lpstr>Trebuchet MS</vt:lpstr>
      <vt:lpstr>Wingdings 3</vt:lpstr>
      <vt:lpstr>Facet</vt:lpstr>
      <vt:lpstr>Microsoft Movie studio</vt:lpstr>
      <vt:lpstr>PowerPoint Presentation</vt:lpstr>
      <vt:lpstr>Introduction - Problem statement</vt:lpstr>
      <vt:lpstr>Data Analysis – Data source</vt:lpstr>
      <vt:lpstr>Data Analysis - Data set limitations</vt:lpstr>
      <vt:lpstr>Data Analysis – Data source</vt:lpstr>
      <vt:lpstr>Findings</vt:lpstr>
      <vt:lpstr>Findings – Top movies</vt:lpstr>
      <vt:lpstr>Findings – Top directors</vt:lpstr>
      <vt:lpstr>Findings</vt:lpstr>
      <vt:lpstr>Findings</vt:lpstr>
      <vt:lpstr>Findings - Genres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Yvonne</dc:creator>
  <cp:lastModifiedBy>Yvonne</cp:lastModifiedBy>
  <cp:revision>25</cp:revision>
  <dcterms:created xsi:type="dcterms:W3CDTF">2024-02-17T22:08:24Z</dcterms:created>
  <dcterms:modified xsi:type="dcterms:W3CDTF">2024-02-18T10:34:11Z</dcterms:modified>
</cp:coreProperties>
</file>